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32"/>
  </p:notesMasterIdLst>
  <p:handoutMasterIdLst>
    <p:handoutMasterId r:id="rId33"/>
  </p:handoutMasterIdLst>
  <p:sldIdLst>
    <p:sldId id="553" r:id="rId3"/>
    <p:sldId id="815" r:id="rId4"/>
    <p:sldId id="856" r:id="rId5"/>
    <p:sldId id="800" r:id="rId6"/>
    <p:sldId id="1415" r:id="rId7"/>
    <p:sldId id="973" r:id="rId8"/>
    <p:sldId id="974" r:id="rId9"/>
    <p:sldId id="1417" r:id="rId10"/>
    <p:sldId id="927" r:id="rId11"/>
    <p:sldId id="929" r:id="rId12"/>
    <p:sldId id="935" r:id="rId13"/>
    <p:sldId id="936" r:id="rId14"/>
    <p:sldId id="937" r:id="rId15"/>
    <p:sldId id="1416" r:id="rId16"/>
    <p:sldId id="1418" r:id="rId17"/>
    <p:sldId id="979" r:id="rId18"/>
    <p:sldId id="982" r:id="rId19"/>
    <p:sldId id="1421" r:id="rId20"/>
    <p:sldId id="1419" r:id="rId21"/>
    <p:sldId id="264" r:id="rId22"/>
    <p:sldId id="1420" r:id="rId23"/>
    <p:sldId id="1048" r:id="rId24"/>
    <p:sldId id="1049" r:id="rId25"/>
    <p:sldId id="1075" r:id="rId26"/>
    <p:sldId id="1062" r:id="rId27"/>
    <p:sldId id="1077" r:id="rId28"/>
    <p:sldId id="1423" r:id="rId29"/>
    <p:sldId id="1414" r:id="rId30"/>
    <p:sldId id="972" r:id="rId31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4" autoAdjust="0"/>
    <p:restoredTop sz="70610" autoAdjust="0"/>
  </p:normalViewPr>
  <p:slideViewPr>
    <p:cSldViewPr>
      <p:cViewPr varScale="1">
        <p:scale>
          <a:sx n="81" d="100"/>
          <a:sy n="81" d="100"/>
        </p:scale>
        <p:origin x="174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0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61F3898F-31E6-45CA-ACFC-55573AAF8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</p:spTree>
    <p:extLst>
      <p:ext uri="{BB962C8B-B14F-4D97-AF65-F5344CB8AC3E}">
        <p14:creationId xmlns:p14="http://schemas.microsoft.com/office/powerpoint/2010/main" val="4143088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CB81E909-EDBF-4C3E-81D5-EBACFB7D5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</p:spTree>
    <p:extLst>
      <p:ext uri="{BB962C8B-B14F-4D97-AF65-F5344CB8AC3E}">
        <p14:creationId xmlns:p14="http://schemas.microsoft.com/office/powerpoint/2010/main" val="1886964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80D274DE-5629-45B2-8171-A44AAC620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</p:spTree>
    <p:extLst>
      <p:ext uri="{BB962C8B-B14F-4D97-AF65-F5344CB8AC3E}">
        <p14:creationId xmlns:p14="http://schemas.microsoft.com/office/powerpoint/2010/main" val="1171570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56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6425F-6CCB-436A-91F6-41109BA2034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04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A9F9127-2FA3-42FF-830C-8AA68AF6E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6C59A7-6F74-47DD-A277-27CEF574F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2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5CC29B3-26F3-4D70-8203-875D23E9A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380B26B-75D2-4DAD-825E-71D98C656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27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CAE6059-0116-4F49-8F59-3EA91010E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BE5CF2-9E55-43E2-8B3F-32B7C9A20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25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6074955-39C5-4588-9323-8D7935342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B6D4A4-2645-4A16-A61C-2CDE9A5D0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51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B57627A-C0E4-4CF5-AA52-4A9C0691C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EA7449E-213B-4541-A660-766B9E6E9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93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99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lot more we could talk about... Check out SEC530.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C94D5-8CF0-4BDF-ABFF-B8E2C08F7F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5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02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5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07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68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3F637AFE-BFC1-4F14-A890-A44C40C25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</p:spTree>
    <p:extLst>
      <p:ext uri="{BB962C8B-B14F-4D97-AF65-F5344CB8AC3E}">
        <p14:creationId xmlns:p14="http://schemas.microsoft.com/office/powerpoint/2010/main" val="393083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960205BC-6965-49D8-9F58-2986A5B5D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</p:spTree>
    <p:extLst>
      <p:ext uri="{BB962C8B-B14F-4D97-AF65-F5344CB8AC3E}">
        <p14:creationId xmlns:p14="http://schemas.microsoft.com/office/powerpoint/2010/main" val="4033701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617E2917-D4F4-45AB-9F78-4FFBCEBF0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</p:spTree>
    <p:extLst>
      <p:ext uri="{BB962C8B-B14F-4D97-AF65-F5344CB8AC3E}">
        <p14:creationId xmlns:p14="http://schemas.microsoft.com/office/powerpoint/2010/main" val="545156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3A401B-9FBD-4278-B7F7-E80033A9F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9DD019A-A1EF-44AD-991D-18B196F3C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573588"/>
            <a:ext cx="5943600" cy="44942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5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0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0"/>
            <a:ext cx="80156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xmlns:p14="http://schemas.microsoft.com/office/powerpoint/2010/main"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0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0"/>
            <a:ext cx="80156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xmlns:p14="http://schemas.microsoft.com/office/powerpoint/2010/main" spd="med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8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SEC530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Defensible Security Architecture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iftOnSecurity/sysmon-confi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s.org/course/defensible-security-architecture-and-engineer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/present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HASecuritySolu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8797" y="486122"/>
            <a:ext cx="9994996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&amp; Data Analytics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20594"/>
            <a:ext cx="11015736" cy="3462423"/>
            <a:chOff x="2090380" y="7013137"/>
            <a:chExt cx="22034341" cy="69257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13137"/>
              <a:ext cx="20535301" cy="6925748"/>
              <a:chOff x="2728738" y="7375450"/>
              <a:chExt cx="20535301" cy="692574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75450"/>
                <a:ext cx="16204017" cy="69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SEC455 - SIEM Design &amp; Implementation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66541" y="10438029"/>
              <a:ext cx="1371601" cy="1371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53120" y="11452485"/>
              <a:ext cx="1371601" cy="13716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9846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7182AF-BC97-414F-8A60-55802DBB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Certificates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55DB9-FBB9-46CE-882F-CB3503D59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Enabling mutual authentication requires simple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May just require clicking a radio button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 adding some text to a configuration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Requires</a:t>
            </a:r>
            <a:r>
              <a:rPr lang="en-US" dirty="0"/>
              <a:t> clients to have </a:t>
            </a:r>
            <a:r>
              <a:rPr lang="en-US" b="1" dirty="0"/>
              <a:t>certificates</a:t>
            </a:r>
            <a:r>
              <a:rPr lang="en-US" dirty="0"/>
              <a:t> and a 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1066C-E400-4C34-AB67-1EE8CBE5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4" y="3791243"/>
            <a:ext cx="5514286" cy="23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F4DFB1-1F62-4503-9324-CB9404D89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06" y="4588510"/>
            <a:ext cx="7117080" cy="16920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687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2238E-ECFF-415F-B88D-50D10D92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Domain Isolation</a:t>
            </a:r>
            <a:endParaRPr lang="en-US" baseline="30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8F2AFE-0628-4165-9CBC-01AEF0FA6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natively supports IPSec for domain isolation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Blocks unauthorized non-domain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Authenticates all traffic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Mutually authenticated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Optionally encrypts traffic</a:t>
            </a:r>
          </a:p>
          <a:p>
            <a:r>
              <a:rPr lang="en-US" dirty="0"/>
              <a:t>Cannot attack the invisible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Mitigates man-in-the-middle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Lowers service exploitation risk</a:t>
            </a:r>
          </a:p>
        </p:txBody>
      </p:sp>
      <p:pic>
        <p:nvPicPr>
          <p:cNvPr id="1026" name="Picture 2" descr="isolated domain boundary zone">
            <a:extLst>
              <a:ext uri="{FF2B5EF4-FFF2-40B4-BE49-F238E27FC236}">
                <a16:creationId xmlns:a16="http://schemas.microsoft.com/office/drawing/2014/main" id="{439465BA-CE9A-49EA-82B1-964CD943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514600"/>
            <a:ext cx="46291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3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EA84FE-7762-4771-8CD9-0007BB4F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IPSec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87EF-98C9-42CD-9D1E-5E6B27C6B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IPSec integration is part of the Windows Firewall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Change IPsec default options (recommended)</a:t>
            </a:r>
          </a:p>
          <a:p>
            <a:pPr marL="971550" lvl="1" indent="-457200">
              <a:buFont typeface="Arial" panose="020B0604020202020204" pitchFamily="34" charset="0"/>
              <a:buChar char="•"/>
            </a:pPr>
            <a:r>
              <a:rPr lang="en-US" dirty="0"/>
              <a:t>Default does not mandate encryption for ESP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Requires Connection Security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100" dirty="0"/>
              <a:t>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Granular control via firewall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2268B-4526-4FE3-BA71-7CA931E2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314876"/>
            <a:ext cx="6808786" cy="942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D7B34F-55A3-46B4-ADE7-31AF02E8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883" y="3752886"/>
            <a:ext cx="4866083" cy="742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01BC0-E0CA-43EE-85F1-3F77375E3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3657600"/>
            <a:ext cx="2685714" cy="2590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554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573F3B-26BA-4B6C-8AB0-F2EB7A7C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Ping Example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C95E19-47DE-4B75-BACA-02DF2E8C8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IPSec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FAC6B86-07B9-42D4-8226-383CE6429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38" y="1865638"/>
            <a:ext cx="10908116" cy="17919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4CC4B4-6555-479D-BF02-1A3C4CE72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514600" y="4227838"/>
            <a:ext cx="5364480" cy="594360"/>
          </a:xfrm>
        </p:spPr>
        <p:txBody>
          <a:bodyPr/>
          <a:lstStyle/>
          <a:p>
            <a:r>
              <a:rPr lang="en-US" dirty="0"/>
              <a:t>With IPSec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EDBE25-9EC2-437A-93AC-AEEC9E9B73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60170" y="4132998"/>
            <a:ext cx="6945402" cy="20494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552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E8AAB8-87C7-4F33-ADD3-D5A9F61B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# 2 – Monitor for Bully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53E3A-698E-4F8F-9376-714C4650C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ways to “catch”</a:t>
            </a:r>
            <a:br>
              <a:rPr lang="en-US" dirty="0"/>
            </a:br>
            <a:r>
              <a:rPr lang="en-US" dirty="0"/>
              <a:t>a bully in the 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Part 1 we spoke of</a:t>
            </a:r>
            <a:br>
              <a:rPr lang="en-US" dirty="0"/>
            </a:br>
            <a:r>
              <a:rPr lang="en-US" b="1" dirty="0"/>
              <a:t>N</a:t>
            </a:r>
            <a:r>
              <a:rPr lang="en-US" dirty="0"/>
              <a:t>etwork </a:t>
            </a:r>
            <a:r>
              <a:rPr lang="en-US" b="1" dirty="0"/>
              <a:t>S</a:t>
            </a:r>
            <a:r>
              <a:rPr lang="en-US" dirty="0"/>
              <a:t>ecurity </a:t>
            </a:r>
            <a:r>
              <a:rPr lang="en-US" b="1" dirty="0"/>
              <a:t>M</a:t>
            </a:r>
            <a:r>
              <a:rPr lang="en-US" dirty="0"/>
              <a:t>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 methods include: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Running scripts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Security Information and Event Management (SIEM)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Endpoint Monitoring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60B65119-F28F-49E3-A57C-0A573327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95400"/>
            <a:ext cx="4919451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91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16FD0B-9F6A-43AC-AD06-BFE525A0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DeepBlueCLI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3CF66-322C-4A1E-AA60-DAEB5A120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EBAFF-4F03-4F27-8384-D5650C42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77" y="1335510"/>
            <a:ext cx="9279246" cy="47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2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320" y="475840"/>
            <a:ext cx="10881360" cy="685799"/>
          </a:xfrm>
        </p:spPr>
        <p:txBody>
          <a:bodyPr/>
          <a:lstStyle/>
          <a:p>
            <a:r>
              <a:rPr lang="en-US" dirty="0"/>
              <a:t>Security Information and Event Management (SIEM)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SIEM used for?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Centralized log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alerting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Systems automation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Analysis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Big data analytics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Threat intelligence</a:t>
            </a:r>
          </a:p>
        </p:txBody>
      </p:sp>
      <p:sp>
        <p:nvSpPr>
          <p:cNvPr id="9" name="AutoShape 8" descr="Image result for beats elastic"/>
          <p:cNvSpPr>
            <a:spLocks noChangeAspect="1" noChangeArrowheads="1"/>
          </p:cNvSpPr>
          <p:nvPr/>
        </p:nvSpPr>
        <p:spPr bwMode="auto">
          <a:xfrm>
            <a:off x="6019800" y="32502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Image result for mcafee siem">
            <a:extLst>
              <a:ext uri="{FF2B5EF4-FFF2-40B4-BE49-F238E27FC236}">
                <a16:creationId xmlns:a16="http://schemas.microsoft.com/office/drawing/2014/main" id="{90E8B8B4-6081-416D-AFD7-3D2341DCA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01" y="2792486"/>
            <a:ext cx="1536879" cy="86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1E874-9901-497F-9A69-329B414AD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52" y="2396157"/>
            <a:ext cx="1676400" cy="571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15763-9C97-4DD0-BA87-C60E88864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625" y="1553232"/>
            <a:ext cx="1704763" cy="585715"/>
          </a:xfrm>
          <a:prstGeom prst="rect">
            <a:avLst/>
          </a:prstGeom>
        </p:spPr>
      </p:pic>
      <p:pic>
        <p:nvPicPr>
          <p:cNvPr id="1030" name="Picture 6" descr="Image result for logrhythm">
            <a:extLst>
              <a:ext uri="{FF2B5EF4-FFF2-40B4-BE49-F238E27FC236}">
                <a16:creationId xmlns:a16="http://schemas.microsoft.com/office/drawing/2014/main" id="{8EDDCFE7-6641-4DFA-BDD8-1BB7C6DB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594" y="143672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ibm qradar">
            <a:extLst>
              <a:ext uri="{FF2B5EF4-FFF2-40B4-BE49-F238E27FC236}">
                <a16:creationId xmlns:a16="http://schemas.microsoft.com/office/drawing/2014/main" id="{884349D2-DD14-43F5-8132-9510A7C8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440661"/>
            <a:ext cx="977813" cy="7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checkmark">
            <a:extLst>
              <a:ext uri="{FF2B5EF4-FFF2-40B4-BE49-F238E27FC236}">
                <a16:creationId xmlns:a16="http://schemas.microsoft.com/office/drawing/2014/main" id="{AD418D3B-ED65-4BDC-A402-2A8579A48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99" y="1905000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checkmark">
            <a:extLst>
              <a:ext uri="{FF2B5EF4-FFF2-40B4-BE49-F238E27FC236}">
                <a16:creationId xmlns:a16="http://schemas.microsoft.com/office/drawing/2014/main" id="{A22E92A9-8078-4F62-BC46-F103EC2E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30" y="2577601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checkmark">
            <a:extLst>
              <a:ext uri="{FF2B5EF4-FFF2-40B4-BE49-F238E27FC236}">
                <a16:creationId xmlns:a16="http://schemas.microsoft.com/office/drawing/2014/main" id="{325398FE-D348-460F-A40C-C1BC3D6E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99" y="3184812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checkmark">
            <a:extLst>
              <a:ext uri="{FF2B5EF4-FFF2-40B4-BE49-F238E27FC236}">
                <a16:creationId xmlns:a16="http://schemas.microsoft.com/office/drawing/2014/main" id="{7FE363E6-7137-4EBD-85BF-A60F6534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299" y="3792023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checkmark">
            <a:extLst>
              <a:ext uri="{FF2B5EF4-FFF2-40B4-BE49-F238E27FC236}">
                <a16:creationId xmlns:a16="http://schemas.microsoft.com/office/drawing/2014/main" id="{909A9919-F71B-4F31-993B-42100A678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46987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Image result for checkmark">
            <a:extLst>
              <a:ext uri="{FF2B5EF4-FFF2-40B4-BE49-F238E27FC236}">
                <a16:creationId xmlns:a16="http://schemas.microsoft.com/office/drawing/2014/main" id="{4AD34689-17C7-4B42-AE87-EF795E6C8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0710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Image result for checkmark">
            <a:extLst>
              <a:ext uri="{FF2B5EF4-FFF2-40B4-BE49-F238E27FC236}">
                <a16:creationId xmlns:a16="http://schemas.microsoft.com/office/drawing/2014/main" id="{5BCDDA77-C48F-4461-96F7-D5BE5CEC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669408"/>
            <a:ext cx="503739" cy="4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62B1DB-9998-4BA6-9381-4107A3A84657}"/>
              </a:ext>
            </a:extLst>
          </p:cNvPr>
          <p:cNvSpPr txBox="1"/>
          <p:nvPr/>
        </p:nvSpPr>
        <p:spPr>
          <a:xfrm>
            <a:off x="7010400" y="4483282"/>
            <a:ext cx="45262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n-lt"/>
              </a:rPr>
              <a:t>SIEM != log collection</a:t>
            </a:r>
          </a:p>
          <a:p>
            <a:pPr algn="ctr"/>
            <a:r>
              <a:rPr lang="en-US" sz="3000" dirty="0">
                <a:latin typeface="+mn-lt"/>
              </a:rPr>
              <a:t>It can do so much more</a:t>
            </a:r>
          </a:p>
        </p:txBody>
      </p:sp>
    </p:spTree>
    <p:extLst>
      <p:ext uri="{BB962C8B-B14F-4D97-AF65-F5344CB8AC3E}">
        <p14:creationId xmlns:p14="http://schemas.microsoft.com/office/powerpoint/2010/main" val="2589082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Enrichment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query</a:t>
            </a:r>
            <a:r>
              <a:rPr lang="en-US" dirty="0"/>
              <a:t>: www.google.com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62600" y="1295400"/>
            <a:ext cx="5974080" cy="4807823"/>
          </a:xfrm>
        </p:spPr>
        <p:txBody>
          <a:bodyPr/>
          <a:lstStyle/>
          <a:p>
            <a:r>
              <a:rPr lang="en-US" sz="2800" b="1" dirty="0"/>
              <a:t>query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www.google.com</a:t>
            </a:r>
            <a:endParaRPr lang="en-US" sz="2800" dirty="0"/>
          </a:p>
          <a:p>
            <a:r>
              <a:rPr lang="en-US" sz="2800" b="1" dirty="0"/>
              <a:t>subdomain</a:t>
            </a:r>
            <a:r>
              <a:rPr lang="en-US" sz="2800" dirty="0"/>
              <a:t>: www</a:t>
            </a:r>
          </a:p>
          <a:p>
            <a:r>
              <a:rPr lang="en-US" sz="2800" b="1" dirty="0" err="1"/>
              <a:t>parent_domain</a:t>
            </a:r>
            <a:r>
              <a:rPr lang="en-US" sz="2800" dirty="0"/>
              <a:t>: google</a:t>
            </a:r>
          </a:p>
          <a:p>
            <a:r>
              <a:rPr lang="en-US" sz="2800" b="1" dirty="0" err="1"/>
              <a:t>registered_domain</a:t>
            </a:r>
            <a:r>
              <a:rPr lang="en-US" sz="2800" dirty="0"/>
              <a:t>: google.com</a:t>
            </a:r>
          </a:p>
          <a:p>
            <a:r>
              <a:rPr lang="en-US" sz="2800" b="1" dirty="0" err="1"/>
              <a:t>creation_date</a:t>
            </a:r>
            <a:r>
              <a:rPr lang="en-US" sz="2800" dirty="0"/>
              <a:t>: 1997-09-15</a:t>
            </a:r>
          </a:p>
          <a:p>
            <a:r>
              <a:rPr lang="en-US" sz="2800" b="1" dirty="0"/>
              <a:t>tags</a:t>
            </a:r>
            <a:r>
              <a:rPr lang="en-US" sz="2800" dirty="0"/>
              <a:t>: top-1m</a:t>
            </a:r>
          </a:p>
          <a:p>
            <a:r>
              <a:rPr lang="en-US" sz="2800" b="1" dirty="0" err="1"/>
              <a:t>geo.asn</a:t>
            </a:r>
            <a:r>
              <a:rPr lang="en-US" sz="2800" dirty="0"/>
              <a:t>: Google Inc.</a:t>
            </a:r>
          </a:p>
          <a:p>
            <a:r>
              <a:rPr lang="en-US" sz="2800" b="1" dirty="0" err="1"/>
              <a:t>frequency_score</a:t>
            </a:r>
            <a:r>
              <a:rPr lang="en-US" sz="2800" dirty="0"/>
              <a:t>: 18.2778256342</a:t>
            </a:r>
          </a:p>
          <a:p>
            <a:r>
              <a:rPr lang="en-US" sz="2800" b="1" dirty="0" err="1"/>
              <a:t>parent_domain_length</a:t>
            </a:r>
            <a:r>
              <a:rPr lang="en-US" sz="2800" dirty="0"/>
              <a:t>: 6</a:t>
            </a:r>
          </a:p>
        </p:txBody>
      </p:sp>
      <p:sp>
        <p:nvSpPr>
          <p:cNvPr id="10" name="Arrow: Right 9"/>
          <p:cNvSpPr/>
          <p:nvPr/>
        </p:nvSpPr>
        <p:spPr>
          <a:xfrm rot="1249752">
            <a:off x="1062336" y="2279377"/>
            <a:ext cx="4550446" cy="1641911"/>
          </a:xfrm>
          <a:prstGeom prst="rightArrow">
            <a:avLst>
              <a:gd name="adj1" fmla="val 50000"/>
              <a:gd name="adj2" fmla="val 623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Enriches to this</a:t>
            </a:r>
          </a:p>
        </p:txBody>
      </p:sp>
    </p:spTree>
    <p:extLst>
      <p:ext uri="{BB962C8B-B14F-4D97-AF65-F5344CB8AC3E}">
        <p14:creationId xmlns:p14="http://schemas.microsoft.com/office/powerpoint/2010/main" val="891806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D07FA8-1EB5-46E0-A8E3-7A542438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SIEM Monitoring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02B4E-1FBA-45DB-99D4-0C0BBB4C9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8F42A-6244-4E50-8B20-866D41A7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81419"/>
            <a:ext cx="10066667" cy="49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1855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A5CF14-8A0B-46D9-B01D-0C979229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Monitoring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F0CBA8E-249F-6149-86FC-A712CA02A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95400"/>
            <a:ext cx="4221480" cy="4876800"/>
          </a:xfrm>
        </p:spPr>
        <p:txBody>
          <a:bodyPr/>
          <a:lstStyle/>
          <a:p>
            <a:r>
              <a:rPr lang="en-US" sz="2400" dirty="0" err="1"/>
              <a:t>Sysmon</a:t>
            </a:r>
            <a:r>
              <a:rPr lang="en-US" sz="2400" dirty="0"/>
              <a:t>, from Microsoft </a:t>
            </a:r>
            <a:r>
              <a:rPr lang="en-US" sz="2400" dirty="0" err="1"/>
              <a:t>Sysinternals</a:t>
            </a:r>
            <a:r>
              <a:rPr lang="en-US" sz="2400" dirty="0"/>
              <a:t>, can provide ‘visibility’ 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Processes (</a:t>
            </a:r>
            <a:r>
              <a:rPr lang="en-US" sz="2000" dirty="0" err="1"/>
              <a:t>inc.</a:t>
            </a:r>
            <a:r>
              <a:rPr lang="en-US" sz="2000" dirty="0"/>
              <a:t> hashes)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Network connections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Driver and DLL loading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Raw disk access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Modifications of file creation times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Process access</a:t>
            </a:r>
          </a:p>
          <a:p>
            <a:pPr marL="53975"/>
            <a:r>
              <a:rPr lang="en-US" sz="1600" dirty="0">
                <a:hlinkClick r:id="rId3"/>
              </a:rPr>
              <a:t>https://github.com/SwiftOnSecurity/sysmon-config</a:t>
            </a:r>
            <a:r>
              <a:rPr lang="en-US" sz="1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A01F5-C258-FF49-AE50-91E558D7C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19200"/>
            <a:ext cx="6781800" cy="50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1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SEC530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5900" dirty="0"/>
              <a:t>Protect your Lunch Money</a:t>
            </a:r>
            <a:br>
              <a:rPr lang="en-US" sz="5900" dirty="0"/>
            </a:br>
            <a:r>
              <a:rPr lang="en-US" sz="5900" dirty="0"/>
              <a:t>Keeping the Thieves at Bay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 and Ismael Valenzuela (GSE # 132)</a:t>
            </a:r>
          </a:p>
          <a:p>
            <a:r>
              <a:rPr lang="en-US" sz="2800" dirty="0"/>
              <a:t>@SecurityMapper       @</a:t>
            </a:r>
            <a:r>
              <a:rPr lang="en-US" sz="2800" dirty="0" err="1"/>
              <a:t>aboutsecurity</a:t>
            </a:r>
            <a:endParaRPr lang="en-US" sz="2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Defensible Security Architecture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9E83-555C-4138-B76E-C930B81A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Sigma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726D-B0DB-4899-832D-A553C859E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Writing new rules per SIEM is reinventing the wheel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Fortunately, </a:t>
            </a:r>
            <a:r>
              <a:rPr lang="en-US" sz="2800" b="1" dirty="0"/>
              <a:t>Sigma</a:t>
            </a:r>
            <a:r>
              <a:rPr lang="en-US" sz="2800" dirty="0"/>
              <a:t> exists to fill the gap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Written by </a:t>
            </a:r>
            <a:r>
              <a:rPr lang="en-US" sz="2800" b="1" dirty="0"/>
              <a:t>Florian Roth </a:t>
            </a:r>
            <a:r>
              <a:rPr lang="en-US" sz="2800" dirty="0"/>
              <a:t>&amp;</a:t>
            </a:r>
            <a:r>
              <a:rPr lang="en-US" sz="2800" b="1" dirty="0"/>
              <a:t> Thomas Patzke</a:t>
            </a:r>
          </a:p>
          <a:p>
            <a:pPr marL="746125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"To logs, what Snort is to network traffic and YARA is to files"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level </a:t>
            </a:r>
            <a:r>
              <a:rPr lang="en-US" sz="2800" b="1" dirty="0"/>
              <a:t>generic language for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MISP compatible - share and store aligned with threat intel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Decouples rule logic from SIEM vendor and field names</a:t>
            </a:r>
          </a:p>
          <a:p>
            <a:pPr marL="746125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Eliminates SIEM tribal knowledge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BA358-4D51-4024-BC04-8F9AF8C7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20" y="5136813"/>
            <a:ext cx="3041365" cy="11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08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487979-A817-42CC-A977-DA9620FD1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75840"/>
            <a:ext cx="10881360" cy="685799"/>
          </a:xfrm>
        </p:spPr>
        <p:txBody>
          <a:bodyPr/>
          <a:lstStyle/>
          <a:p>
            <a:r>
              <a:rPr lang="en-US" dirty="0"/>
              <a:t>Option # 3 – Outsmart the Bully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8C0FF-C6E5-4752-9067-5219391BF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Bully may get into trouble because of overconfidence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Turning in homework with wrong answers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As if you are not as bright as bully thinks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Stealing food that tastes bad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Fruits and vegetable diet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Similar to making you “unworthy” of bullying</a:t>
            </a:r>
          </a:p>
        </p:txBody>
      </p:sp>
    </p:spTree>
    <p:extLst>
      <p:ext uri="{BB962C8B-B14F-4D97-AF65-F5344CB8AC3E}">
        <p14:creationId xmlns:p14="http://schemas.microsoft.com/office/powerpoint/2010/main" val="4222676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51F07D-B469-477C-8306-FA3DD5FB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Banners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FC67C-EC3B-4895-BB64-BD92E0C20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applications identify their software and version number upon 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Attackers and malware use information for exploitation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Possible to change version, application, or OS identification</a:t>
            </a:r>
          </a:p>
          <a:p>
            <a:pPr marL="9366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May be sufficient to break automated attack tools and scans</a:t>
            </a:r>
          </a:p>
          <a:p>
            <a:pPr marL="9366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Implemented at the local server or with a reverse proxy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Alternative is to hide or limit information</a:t>
            </a:r>
          </a:p>
          <a:p>
            <a:pPr marL="9366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May break automated attacks</a:t>
            </a:r>
          </a:p>
          <a:p>
            <a:pPr marL="9366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But less effective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B4876-7BAA-4681-8D32-CFAEF9485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730" y="4572000"/>
            <a:ext cx="3782070" cy="16337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5692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89F757-5619-4FFA-98EE-9A4C2564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Service Banners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EB65F2-E44D-4155-A16D-C11E7F79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49680"/>
            <a:ext cx="10881360" cy="4876800"/>
          </a:xfrm>
        </p:spPr>
        <p:txBody>
          <a:bodyPr/>
          <a:lstStyle/>
          <a:p>
            <a:r>
              <a:rPr lang="en-US" dirty="0"/>
              <a:t>Services may natively support hiding or limiting service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Apache</a:t>
            </a:r>
            <a:r>
              <a:rPr lang="en-US" sz="2800" dirty="0"/>
              <a:t> uses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ServerTokens</a:t>
            </a:r>
            <a:r>
              <a:rPr lang="en-US" sz="2800" dirty="0"/>
              <a:t> directive</a:t>
            </a: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ServerTokens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Full</a:t>
            </a:r>
            <a:r>
              <a:rPr lang="en-US" sz="2800" dirty="0">
                <a:cs typeface="Courier New" panose="02070309020205020404" pitchFamily="49" charset="0"/>
              </a:rPr>
              <a:t> (Full or OS default for Apache)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Apache 2.4.18 (Ubuntu) PHP/7.2.2</a:t>
            </a: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ServerTokens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Apache/2.4.18 (Ubuntu)</a:t>
            </a: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ServerTokens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ProductOnly</a:t>
            </a:r>
            <a:r>
              <a:rPr lang="en-US" sz="2800" dirty="0">
                <a:cs typeface="Courier New" panose="02070309020205020404" pitchFamily="49" charset="0"/>
              </a:rPr>
              <a:t> (banner with least info shown)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Apache</a:t>
            </a:r>
          </a:p>
        </p:txBody>
      </p:sp>
    </p:spTree>
    <p:extLst>
      <p:ext uri="{BB962C8B-B14F-4D97-AF65-F5344CB8AC3E}">
        <p14:creationId xmlns:p14="http://schemas.microsoft.com/office/powerpoint/2010/main" val="2821769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BA1375-3848-49A7-BA2D-4B7BB575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Capabilities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296E9C-F406-4857-B826-A3DCE523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83970"/>
            <a:ext cx="10881360" cy="4876800"/>
          </a:xfrm>
        </p:spPr>
        <p:txBody>
          <a:bodyPr/>
          <a:lstStyle/>
          <a:p>
            <a:r>
              <a:rPr lang="en-US" sz="3100" dirty="0"/>
              <a:t>Meaning of detection based on attack source and destination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b="1" dirty="0"/>
              <a:t>External</a:t>
            </a:r>
            <a:r>
              <a:rPr lang="en-US" sz="3100" dirty="0"/>
              <a:t> - Early detection of external threat</a:t>
            </a:r>
          </a:p>
          <a:p>
            <a:pPr marL="925513" lvl="1" indent="-457200">
              <a:buFont typeface="Arial" panose="020B0604020202020204" pitchFamily="34" charset="0"/>
              <a:buChar char="•"/>
            </a:pPr>
            <a:r>
              <a:rPr lang="en-US" dirty="0"/>
              <a:t>Expected true positives (may occur so much as to be noise)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100" b="1" dirty="0"/>
              <a:t>Internal</a:t>
            </a:r>
            <a:r>
              <a:rPr lang="en-US" sz="3100" dirty="0"/>
              <a:t> - Early detection of insider threat</a:t>
            </a:r>
          </a:p>
          <a:p>
            <a:pPr marL="925513" lvl="1" indent="-457200">
              <a:buFont typeface="Arial" panose="020B0604020202020204" pitchFamily="34" charset="0"/>
              <a:buChar char="•"/>
            </a:pPr>
            <a:r>
              <a:rPr lang="en-US" dirty="0"/>
              <a:t>Low false positives and true positives (high fidelity alert)</a:t>
            </a:r>
          </a:p>
        </p:txBody>
      </p:sp>
      <p:pic>
        <p:nvPicPr>
          <p:cNvPr id="10" name="Picture 9" descr="Hard Drives - good.jpg">
            <a:extLst>
              <a:ext uri="{FF2B5EF4-FFF2-40B4-BE49-F238E27FC236}">
                <a16:creationId xmlns:a16="http://schemas.microsoft.com/office/drawing/2014/main" id="{C32C4413-CC7C-48D5-9A7E-E6D584352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001" y="4038600"/>
            <a:ext cx="800100" cy="1600200"/>
          </a:xfrm>
          <a:prstGeom prst="rect">
            <a:avLst/>
          </a:prstGeom>
        </p:spPr>
      </p:pic>
      <p:pic>
        <p:nvPicPr>
          <p:cNvPr id="11" name="Picture 10" descr="Desktop - evil.jpg">
            <a:extLst>
              <a:ext uri="{FF2B5EF4-FFF2-40B4-BE49-F238E27FC236}">
                <a16:creationId xmlns:a16="http://schemas.microsoft.com/office/drawing/2014/main" id="{D312DACA-AFBE-4411-8772-A5AEB8763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55" y="4305300"/>
            <a:ext cx="1066800" cy="1066800"/>
          </a:xfrm>
          <a:prstGeom prst="rect">
            <a:avLst/>
          </a:prstGeom>
        </p:spPr>
      </p:pic>
      <p:pic>
        <p:nvPicPr>
          <p:cNvPr id="12" name="Picture 11" descr="Categories-applications-internet-icon.png">
            <a:extLst>
              <a:ext uri="{FF2B5EF4-FFF2-40B4-BE49-F238E27FC236}">
                <a16:creationId xmlns:a16="http://schemas.microsoft.com/office/drawing/2014/main" id="{5760CAA2-DFB1-4299-A990-9031E3696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90" y="4400289"/>
            <a:ext cx="990600" cy="990600"/>
          </a:xfrm>
          <a:prstGeom prst="rect">
            <a:avLst/>
          </a:prstGeom>
        </p:spPr>
      </p:pic>
      <p:pic>
        <p:nvPicPr>
          <p:cNvPr id="13" name="Picture 2" descr="Image result for server appliance">
            <a:extLst>
              <a:ext uri="{FF2B5EF4-FFF2-40B4-BE49-F238E27FC236}">
                <a16:creationId xmlns:a16="http://schemas.microsoft.com/office/drawing/2014/main" id="{9E0E56CC-9B09-4F0E-8ABC-B3A775243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1082"/>
            <a:ext cx="1676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97F667-7BFE-4C1F-A5BE-1993219A2B88}"/>
              </a:ext>
            </a:extLst>
          </p:cNvPr>
          <p:cNvSpPr txBox="1"/>
          <p:nvPr/>
        </p:nvSpPr>
        <p:spPr>
          <a:xfrm>
            <a:off x="5234509" y="5486400"/>
            <a:ext cx="339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Rewrites banner as: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Microsoft/IIS 8.5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68025-061A-4710-B1B6-E8D8CB743D9C}"/>
              </a:ext>
            </a:extLst>
          </p:cNvPr>
          <p:cNvSpPr txBox="1"/>
          <p:nvPr/>
        </p:nvSpPr>
        <p:spPr>
          <a:xfrm>
            <a:off x="8792618" y="5486400"/>
            <a:ext cx="339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Web Server Running: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Apache 2.4.18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DED8CA-FD96-4832-A2A1-7E08333EEDD4}"/>
              </a:ext>
            </a:extLst>
          </p:cNvPr>
          <p:cNvCxnSpPr>
            <a:stCxn id="11" idx="3"/>
          </p:cNvCxnSpPr>
          <p:nvPr/>
        </p:nvCxnSpPr>
        <p:spPr>
          <a:xfrm>
            <a:off x="2154555" y="4838700"/>
            <a:ext cx="150304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0A45C-89FF-48F2-9E28-FC8177CC2E58}"/>
              </a:ext>
            </a:extLst>
          </p:cNvPr>
          <p:cNvCxnSpPr>
            <a:cxnSpLocks/>
          </p:cNvCxnSpPr>
          <p:nvPr/>
        </p:nvCxnSpPr>
        <p:spPr>
          <a:xfrm>
            <a:off x="4953000" y="4856967"/>
            <a:ext cx="9144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B44DC4-70D4-4CC7-9085-60279ADE985A}"/>
              </a:ext>
            </a:extLst>
          </p:cNvPr>
          <p:cNvCxnSpPr/>
          <p:nvPr/>
        </p:nvCxnSpPr>
        <p:spPr>
          <a:xfrm>
            <a:off x="8153400" y="4863752"/>
            <a:ext cx="150304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72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FB9EA8-22BB-42B7-9A89-176B88390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1"/>
          <a:stretch/>
        </p:blipFill>
        <p:spPr>
          <a:xfrm>
            <a:off x="9067800" y="4267200"/>
            <a:ext cx="2286000" cy="189976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43D66BA-D12E-4CDD-A80A-E1F5D2B0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Honeytokens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3DF19-8FC7-41C7-B22A-7D7EDDAFF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72540"/>
            <a:ext cx="10881360" cy="4876800"/>
          </a:xfrm>
        </p:spPr>
        <p:txBody>
          <a:bodyPr/>
          <a:lstStyle/>
          <a:p>
            <a:r>
              <a:rPr lang="en-US" dirty="0"/>
              <a:t>Fake objects or content is helpful for identifying unauthorized activity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Fake objects or content is referred to as a </a:t>
            </a:r>
            <a:r>
              <a:rPr lang="en-US" b="1" dirty="0"/>
              <a:t>Honeytoken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Sometimes referred to as a </a:t>
            </a:r>
            <a:r>
              <a:rPr lang="en-US" b="1" dirty="0"/>
              <a:t>Canarytoken</a:t>
            </a:r>
          </a:p>
          <a:p>
            <a:r>
              <a:rPr lang="en-US" dirty="0"/>
              <a:t>Implementation requires data placement and 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Credit card excel sheet with file auditing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Web bug links with web server's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SQL record with stored procedure logging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1255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AE8E9-2089-4A11-94D4-23271912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CanaryTokens.org</a:t>
            </a:r>
            <a:endParaRPr lang="en-US" baseline="30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CEDBD-327A-44AC-A3F0-0C06EF4A8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Thinkst</a:t>
            </a:r>
            <a:r>
              <a:rPr lang="en-US" dirty="0"/>
              <a:t> offers a free token service at </a:t>
            </a:r>
            <a:r>
              <a:rPr lang="en-US" b="1" dirty="0"/>
              <a:t>canarytokens.org</a:t>
            </a:r>
            <a:endParaRPr lang="en-US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Thinkst</a:t>
            </a:r>
            <a:r>
              <a:rPr lang="en-US" sz="2800" dirty="0"/>
              <a:t> also provides commercial honeypot solutions</a:t>
            </a:r>
          </a:p>
          <a:p>
            <a:r>
              <a:rPr lang="en-US" dirty="0"/>
              <a:t>GUI wizards provides walkthrough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Takes minutes to deploy a token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Wizard supports unique monitors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Detect website being cloned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Alert if AWS key is used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Identify if custom binary executed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Monitor folder being browsed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7BB1-50F6-4FB7-9AD7-11EC1B0A0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91" y="3143629"/>
            <a:ext cx="3980952" cy="30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3697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80013-2ACB-4366-A562-3F2C3A58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C754D-8D5A-4CA5-8380-61D6B7370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ways of dealing with bullies (attackers)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Aim for invisibility and hide</a:t>
            </a:r>
          </a:p>
          <a:p>
            <a:pPr marL="917575" lvl="1" indent="-514350"/>
            <a:r>
              <a:rPr lang="en-US" dirty="0"/>
              <a:t>Firewalls, Mutual TLS, IPSec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an authority figure catch them in the act</a:t>
            </a:r>
          </a:p>
          <a:p>
            <a:pPr marL="917575" lvl="1" indent="-514350">
              <a:buFont typeface="Arial" panose="020B0604020202020204" pitchFamily="34" charset="0"/>
              <a:buChar char="•"/>
            </a:pPr>
            <a:r>
              <a:rPr lang="en-US" dirty="0"/>
              <a:t>NSM, SIEM, endpoint monitoring, scripts like </a:t>
            </a:r>
            <a:r>
              <a:rPr lang="en-US" dirty="0" err="1"/>
              <a:t>DeepBluCLI</a:t>
            </a: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Get them in trouble via their ignorance and arrogance</a:t>
            </a:r>
          </a:p>
          <a:p>
            <a:pPr marL="917575" lvl="1" indent="-514350">
              <a:buFont typeface="Arial" panose="020B0604020202020204" pitchFamily="34" charset="0"/>
              <a:buChar char="•"/>
            </a:pPr>
            <a:r>
              <a:rPr lang="en-US" dirty="0"/>
              <a:t>Honeytokens and change service banners</a:t>
            </a:r>
          </a:p>
        </p:txBody>
      </p:sp>
    </p:spTree>
    <p:extLst>
      <p:ext uri="{BB962C8B-B14F-4D97-AF65-F5344CB8AC3E}">
        <p14:creationId xmlns:p14="http://schemas.microsoft.com/office/powerpoint/2010/main" val="393961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200" dirty="0"/>
              <a:t>Presentation based on SEC530: Defensible Security Architecture and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Thank you!!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References</a:t>
            </a:r>
            <a:endParaRPr lang="en-US" sz="2400" b="0" dirty="0"/>
          </a:p>
          <a:p>
            <a:r>
              <a:rPr lang="en-US" sz="1600" dirty="0">
                <a:hlinkClick r:id="rId3"/>
              </a:rPr>
              <a:t>https://www.sans.org/course/defensible-security-architecture-and-engineering</a:t>
            </a:r>
            <a:endParaRPr lang="en-US" sz="1600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4B25A-FE0D-5442-93CC-70F7ABA9AC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534" y="2022142"/>
            <a:ext cx="3357954" cy="3066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F6E643-15EB-9441-8F26-F5D0CBB3AF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356" y="2019094"/>
            <a:ext cx="3357954" cy="30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8797" y="486122"/>
            <a:ext cx="9994996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&amp; Data Analytics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20594"/>
            <a:ext cx="11015736" cy="3462423"/>
            <a:chOff x="2090380" y="7013137"/>
            <a:chExt cx="22034341" cy="69257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13137"/>
              <a:ext cx="20535301" cy="6925748"/>
              <a:chOff x="2728738" y="7375450"/>
              <a:chExt cx="20535301" cy="692574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75450"/>
                <a:ext cx="16204017" cy="69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SEC455 - SIEM Design &amp; Implementation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66541" y="10438029"/>
              <a:ext cx="1371601" cy="1371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53120" y="11452485"/>
              <a:ext cx="1371601" cy="13716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397554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spcBef>
                <a:spcPts val="0"/>
              </a:spcBef>
              <a:buSzTx/>
              <a:buNone/>
              <a:defRPr/>
            </a:pPr>
            <a:r>
              <a:rPr lang="en-US" b="1" dirty="0"/>
              <a:t>Justin Henderson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dirty="0"/>
              <a:t>SEC555 Author / SEC455 and SEC530 Co-Author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dirty="0"/>
              <a:t>GSE #108 / Cyber Guardian Blue + Red / 60 certs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dirty="0"/>
              <a:t>Owner of H &amp; A Security Solutions</a:t>
            </a:r>
          </a:p>
          <a:p>
            <a:pPr marL="457200" lvl="1" indent="-457200">
              <a:spcBef>
                <a:spcPts val="0"/>
              </a:spcBef>
              <a:buSzTx/>
              <a:defRPr/>
            </a:pPr>
            <a:r>
              <a:rPr lang="en-US" b="1" dirty="0"/>
              <a:t>Twitter</a:t>
            </a:r>
            <a:r>
              <a:rPr lang="en-US" dirty="0"/>
              <a:t>: @</a:t>
            </a:r>
            <a:r>
              <a:rPr lang="en-US" dirty="0" err="1"/>
              <a:t>SecurityMapper</a:t>
            </a:r>
            <a:endParaRPr lang="en-US" dirty="0"/>
          </a:p>
          <a:p>
            <a:pPr marL="53975" indent="-457200">
              <a:spcBef>
                <a:spcPts val="0"/>
              </a:spcBef>
              <a:defRPr/>
            </a:pPr>
            <a:endParaRPr lang="en-US" dirty="0"/>
          </a:p>
          <a:p>
            <a:pPr marL="0" lvl="1" indent="0">
              <a:spcBef>
                <a:spcPts val="0"/>
              </a:spcBef>
              <a:buSzTx/>
              <a:buNone/>
              <a:defRPr/>
            </a:pPr>
            <a:r>
              <a:rPr lang="en-US" b="1" dirty="0"/>
              <a:t>Ismael Valenzuela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dirty="0"/>
              <a:t>SEC530 Co-author / SEC503 and SEC511 Instructor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dirty="0"/>
              <a:t>GSE # 132 and also a certification master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dirty="0"/>
              <a:t>Sr. Principal Engineer at McAfee 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b="1" dirty="0"/>
              <a:t>Twitter</a:t>
            </a:r>
            <a:r>
              <a:rPr lang="en-US" dirty="0"/>
              <a:t>: @</a:t>
            </a:r>
            <a:r>
              <a:rPr lang="en-US" dirty="0" err="1"/>
              <a:t>aboutsecurity</a:t>
            </a:r>
            <a:endParaRPr lang="en-US" dirty="0"/>
          </a:p>
          <a:p>
            <a:pPr marL="457200" lvl="1" indent="-457200">
              <a:spcBef>
                <a:spcPts val="0"/>
              </a:spcBef>
              <a:buSzTx/>
            </a:pPr>
            <a:endParaRPr lang="en-US" dirty="0"/>
          </a:p>
        </p:txBody>
      </p:sp>
      <p:pic>
        <p:nvPicPr>
          <p:cNvPr id="4" name="Picture 2" descr="https://www.sans.org/images/instructor-headshots/justin-henderson.jpg">
            <a:extLst>
              <a:ext uri="{FF2B5EF4-FFF2-40B4-BE49-F238E27FC236}">
                <a16:creationId xmlns:a16="http://schemas.microsoft.com/office/drawing/2014/main" id="{9F579EC6-75D7-4B4E-A3EB-E13D93B4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1600200"/>
            <a:ext cx="1220300" cy="149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smael valenzuela">
            <a:extLst>
              <a:ext uri="{FF2B5EF4-FFF2-40B4-BE49-F238E27FC236}">
                <a16:creationId xmlns:a16="http://schemas.microsoft.com/office/drawing/2014/main" id="{F5F5F51E-777D-49E1-B92A-DDBA20E36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29801" y="3727944"/>
            <a:ext cx="1220300" cy="149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10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https://github.com/HASecuritySolutions/presentations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</a:t>
            </a:r>
            <a:r>
              <a:rPr lang="en-US">
                <a:hlinkClick r:id="rId4"/>
              </a:rPr>
              <a:t>/HASecuritySolutions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C8F50B-2CD9-418A-9571-87771631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Round Defender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B5CB9F-D65C-4EE9-A290-77CF59966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Being an </a:t>
            </a:r>
            <a:r>
              <a:rPr lang="en-US" sz="2400" b="1" dirty="0"/>
              <a:t>all round defender </a:t>
            </a:r>
            <a:r>
              <a:rPr lang="en-US" sz="2400" dirty="0"/>
              <a:t>means you are the person responsible for: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Network Security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Routers / Switches / Software defined networking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Flow data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Firewalls / IDS and IPS / Sandboxing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Cloud Security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Hypervisors and central management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I</a:t>
            </a:r>
            <a:r>
              <a:rPr lang="en-US" sz="2000" dirty="0"/>
              <a:t>nfrastructure/</a:t>
            </a:r>
            <a:r>
              <a:rPr lang="en-US" sz="2000" b="1" dirty="0"/>
              <a:t>P</a:t>
            </a:r>
            <a:r>
              <a:rPr lang="en-US" sz="2000" dirty="0"/>
              <a:t>latform/</a:t>
            </a:r>
            <a:r>
              <a:rPr lang="en-US" sz="2000" b="1" dirty="0"/>
              <a:t>S</a:t>
            </a:r>
            <a:r>
              <a:rPr lang="en-US" sz="2000" dirty="0"/>
              <a:t>oftware/</a:t>
            </a:r>
            <a:r>
              <a:rPr lang="en-US" sz="2000" b="1" dirty="0"/>
              <a:t>F</a:t>
            </a:r>
            <a:r>
              <a:rPr lang="en-US" sz="2000" dirty="0"/>
              <a:t>unction (</a:t>
            </a:r>
            <a:r>
              <a:rPr lang="en-US" sz="2000" b="1" dirty="0"/>
              <a:t>a</a:t>
            </a:r>
            <a:r>
              <a:rPr lang="en-US" sz="2000" dirty="0"/>
              <a:t>s-</a:t>
            </a:r>
            <a:r>
              <a:rPr lang="en-US" sz="2000" b="1" dirty="0"/>
              <a:t>a</a:t>
            </a:r>
            <a:r>
              <a:rPr lang="en-US" sz="2000" dirty="0"/>
              <a:t>-</a:t>
            </a:r>
            <a:r>
              <a:rPr lang="en-US" sz="2000" b="1" dirty="0"/>
              <a:t>S</a:t>
            </a:r>
            <a:r>
              <a:rPr lang="en-US" sz="2000" dirty="0"/>
              <a:t>ervice)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Endpoint Security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Antivirus / Whitelisting / HIPS / EDR / Patching / Hardening / Logging / dare I go on?</a:t>
            </a:r>
          </a:p>
          <a:p>
            <a:r>
              <a:rPr lang="en-US" sz="2150" dirty="0"/>
              <a:t>Plus all the things that cross boundaries like data governance and identify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4160E-4DEA-419A-92A8-16A5EB7A61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37950" y="6311900"/>
            <a:ext cx="654050" cy="546100"/>
          </a:xfrm>
        </p:spPr>
        <p:txBody>
          <a:bodyPr/>
          <a:lstStyle/>
          <a:p>
            <a:fld id="{A12C446D-6113-E749-B2D6-33109B9D4DC9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https://i.imgflip.com/2x86yy.jpg">
            <a:extLst>
              <a:ext uri="{FF2B5EF4-FFF2-40B4-BE49-F238E27FC236}">
                <a16:creationId xmlns:a16="http://schemas.microsoft.com/office/drawing/2014/main" id="{5C4B9D57-13E0-4711-89E9-2D511BB5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756" y="1848394"/>
            <a:ext cx="4250055" cy="230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37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ully lunch money">
            <a:extLst>
              <a:ext uri="{FF2B5EF4-FFF2-40B4-BE49-F238E27FC236}">
                <a16:creationId xmlns:a16="http://schemas.microsoft.com/office/drawing/2014/main" id="{398A7E65-D9F6-4579-BCDD-B862022E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845500"/>
            <a:ext cx="460248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ACB9A9C-7077-425E-9D10-2423D45C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Bullies and the Cyber Realm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FB7DB-172C-49AB-A22A-ECFCF9C3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Bullying is a great analogy for cyber 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Fighting back gets you in trouble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Bully often is: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Bigger / “bad-</a:t>
            </a:r>
            <a:r>
              <a:rPr lang="en-US" dirty="0" err="1"/>
              <a:t>er</a:t>
            </a:r>
            <a:r>
              <a:rPr lang="en-US" dirty="0"/>
              <a:t>”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Rulebreaker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Overconfident</a:t>
            </a:r>
          </a:p>
          <a:p>
            <a:r>
              <a:rPr lang="en-US" dirty="0"/>
              <a:t>Organization’s hope they are not the</a:t>
            </a:r>
            <a:br>
              <a:rPr lang="en-US" dirty="0"/>
            </a:br>
            <a:r>
              <a:rPr lang="en-US" dirty="0"/>
              <a:t>target…</a:t>
            </a:r>
          </a:p>
        </p:txBody>
      </p:sp>
    </p:spTree>
    <p:extLst>
      <p:ext uri="{BB962C8B-B14F-4D97-AF65-F5344CB8AC3E}">
        <p14:creationId xmlns:p14="http://schemas.microsoft.com/office/powerpoint/2010/main" val="3040954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80013-2ACB-4366-A562-3F2C3A58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a Bully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C754D-8D5A-4CA5-8380-61D6B7370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 options for dealing with a bully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Aim for invisibility and hide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an authority figure catch them in the act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them in trouble via their ignorance and arrogance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Each of these translates well into cyber 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4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80D25-8313-4184-9A3B-A9C63CED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# 1 – Going Invisible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68C33-F2C0-471F-B8C7-FA30983C6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 bully cannot see you then you are safe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Like Harry Potter’s </a:t>
            </a:r>
            <a:r>
              <a:rPr lang="en-US" b="1" dirty="0"/>
              <a:t>cloak of invisibility</a:t>
            </a:r>
          </a:p>
          <a:p>
            <a:r>
              <a:rPr lang="en-US" dirty="0"/>
              <a:t>In cyber defense we can go invisible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Host-based Firewalls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Mutual TLS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IPSec</a:t>
            </a:r>
          </a:p>
        </p:txBody>
      </p:sp>
      <p:pic>
        <p:nvPicPr>
          <p:cNvPr id="2050" name="Picture 2" descr="Image result for cloak of invisibility">
            <a:extLst>
              <a:ext uri="{FF2B5EF4-FFF2-40B4-BE49-F238E27FC236}">
                <a16:creationId xmlns:a16="http://schemas.microsoft.com/office/drawing/2014/main" id="{58EEA92F-A50C-40D3-A909-8043E6884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15400" y="1295399"/>
            <a:ext cx="2804161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53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450578-0256-4744-B75D-B1DBE3DB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Model Change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27A17-3E12-4335-88DF-4B03189F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/>
          <a:p>
            <a:r>
              <a:rPr lang="en-US" dirty="0"/>
              <a:t>Computer authentication is often one-way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Example: SSL/TLS</a:t>
            </a:r>
          </a:p>
          <a:p>
            <a:r>
              <a:rPr lang="en-US" dirty="0"/>
              <a:t>Client connects to TLS site and authenticates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Client is commonly not verified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Yet SSL/TLS support mutual authentication</a:t>
            </a:r>
          </a:p>
        </p:txBody>
      </p:sp>
      <p:pic>
        <p:nvPicPr>
          <p:cNvPr id="4" name="Picture 3" descr="Desktop - good.jpg">
            <a:extLst>
              <a:ext uri="{FF2B5EF4-FFF2-40B4-BE49-F238E27FC236}">
                <a16:creationId xmlns:a16="http://schemas.microsoft.com/office/drawing/2014/main" id="{90744553-AC67-4891-9D9E-B698B8278F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375889"/>
            <a:ext cx="1295400" cy="1295400"/>
          </a:xfrm>
          <a:prstGeom prst="rect">
            <a:avLst/>
          </a:prstGeom>
        </p:spPr>
      </p:pic>
      <p:pic>
        <p:nvPicPr>
          <p:cNvPr id="7" name="Picture 6" descr="Hard Drives - good.jpg">
            <a:extLst>
              <a:ext uri="{FF2B5EF4-FFF2-40B4-BE49-F238E27FC236}">
                <a16:creationId xmlns:a16="http://schemas.microsoft.com/office/drawing/2014/main" id="{BC2A5A3F-7DDA-4D3F-BA96-12004FF161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1" y="4191615"/>
            <a:ext cx="952500" cy="190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EF986-FA43-45B1-89B1-3B063270121D}"/>
              </a:ext>
            </a:extLst>
          </p:cNvPr>
          <p:cNvSpPr txBox="1"/>
          <p:nvPr/>
        </p:nvSpPr>
        <p:spPr>
          <a:xfrm>
            <a:off x="8336280" y="4284237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web.sec530.com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E4B31A-3984-48BA-A2D0-C61CFD695335}"/>
              </a:ext>
            </a:extLst>
          </p:cNvPr>
          <p:cNvCxnSpPr>
            <a:cxnSpLocks/>
          </p:cNvCxnSpPr>
          <p:nvPr/>
        </p:nvCxnSpPr>
        <p:spPr>
          <a:xfrm>
            <a:off x="5105400" y="4756889"/>
            <a:ext cx="2362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checkmark">
            <a:extLst>
              <a:ext uri="{FF2B5EF4-FFF2-40B4-BE49-F238E27FC236}">
                <a16:creationId xmlns:a16="http://schemas.microsoft.com/office/drawing/2014/main" id="{8C2F078D-E42D-40E9-81DE-DA7F98748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7457"/>
            <a:ext cx="838201" cy="82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309FB4-57B3-4261-A7E9-562190151A1F}"/>
              </a:ext>
            </a:extLst>
          </p:cNvPr>
          <p:cNvSpPr txBox="1"/>
          <p:nvPr/>
        </p:nvSpPr>
        <p:spPr>
          <a:xfrm>
            <a:off x="2477770" y="5587425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pc1.sec530.com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A4AE30-8CD8-4A57-8165-65A6203EDBC8}"/>
              </a:ext>
            </a:extLst>
          </p:cNvPr>
          <p:cNvCxnSpPr>
            <a:cxnSpLocks/>
          </p:cNvCxnSpPr>
          <p:nvPr/>
        </p:nvCxnSpPr>
        <p:spPr>
          <a:xfrm>
            <a:off x="5105400" y="5366489"/>
            <a:ext cx="22098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Image result for red x">
            <a:extLst>
              <a:ext uri="{FF2B5EF4-FFF2-40B4-BE49-F238E27FC236}">
                <a16:creationId xmlns:a16="http://schemas.microsoft.com/office/drawing/2014/main" id="{BDB8E784-F335-4FAD-94E5-D38B67B1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688" y="5019182"/>
            <a:ext cx="584775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91225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1226</Words>
  <Application>Microsoft Office PowerPoint</Application>
  <PresentationFormat>Widescreen</PresentationFormat>
  <Paragraphs>252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Courier New</vt:lpstr>
      <vt:lpstr>Georgia</vt:lpstr>
      <vt:lpstr>Gill Sans MT</vt:lpstr>
      <vt:lpstr>Tahoma</vt:lpstr>
      <vt:lpstr>Times New Roman</vt:lpstr>
      <vt:lpstr>Title Page</vt:lpstr>
      <vt:lpstr>Basic Layout Pages</vt:lpstr>
      <vt:lpstr>PowerPoint Presentation</vt:lpstr>
      <vt:lpstr>SEC530</vt:lpstr>
      <vt:lpstr>About Us</vt:lpstr>
      <vt:lpstr>Welcome!</vt:lpstr>
      <vt:lpstr>All Round Defender</vt:lpstr>
      <vt:lpstr>Bullies and the Cyber Realm</vt:lpstr>
      <vt:lpstr>Dealing with a Bully</vt:lpstr>
      <vt:lpstr>Option # 1 – Going Invisible</vt:lpstr>
      <vt:lpstr>Trust Model Change</vt:lpstr>
      <vt:lpstr>Client Certificates</vt:lpstr>
      <vt:lpstr>Windows Domain Isolation</vt:lpstr>
      <vt:lpstr>Windows IPSec</vt:lpstr>
      <vt:lpstr>Windows Ping Example</vt:lpstr>
      <vt:lpstr>Option # 2 – Monitor for Bully</vt:lpstr>
      <vt:lpstr>DeepBlueCLI</vt:lpstr>
      <vt:lpstr>Security Information and Event Management (SIEM)</vt:lpstr>
      <vt:lpstr>Log Enrichment</vt:lpstr>
      <vt:lpstr>SIEM Monitoring</vt:lpstr>
      <vt:lpstr>Endpoint Monitoring</vt:lpstr>
      <vt:lpstr>Sigma</vt:lpstr>
      <vt:lpstr>Option # 3 – Outsmart the Bully</vt:lpstr>
      <vt:lpstr>Service Banners</vt:lpstr>
      <vt:lpstr>Minimizing Service Banners</vt:lpstr>
      <vt:lpstr>Detection Capabilities</vt:lpstr>
      <vt:lpstr>Honeytokens</vt:lpstr>
      <vt:lpstr>CanaryTokens.org</vt:lpstr>
      <vt:lpstr>Summary</vt:lpstr>
      <vt:lpstr>Presentation based on SEC530: Defensible Security Architecture and Engineering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2019-05-24T13:28:51Z</dcterms:modified>
  <cp:category>Security</cp:category>
</cp:coreProperties>
</file>